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 id="2147483756" r:id="rId2"/>
    <p:sldMasterId id="2147483780" r:id="rId3"/>
    <p:sldMasterId id="2147483799" r:id="rId4"/>
  </p:sldMasterIdLst>
  <p:sldIdLst>
    <p:sldId id="256" r:id="rId5"/>
    <p:sldId id="257" r:id="rId6"/>
    <p:sldId id="258" r:id="rId7"/>
    <p:sldId id="260" r:id="rId8"/>
    <p:sldId id="261" r:id="rId9"/>
    <p:sldId id="262" r:id="rId10"/>
    <p:sldId id="259"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87" d="100"/>
          <a:sy n="87" d="100"/>
        </p:scale>
        <p:origin x="69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2.png>
</file>

<file path=ppt/media/image3.png>
</file>

<file path=ppt/media/image4.png>
</file>

<file path=ppt/media/image5.jpg>
</file>

<file path=ppt/media/image6.jpe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269104216"/>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007480587"/>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982755244"/>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88506054"/>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528611586"/>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FFC7BC9-F543-4A68-8C30-AD1B624CEBF4}" type="datetimeFigureOut">
              <a:rPr lang="en-US" smtClean="0"/>
              <a:t>5/23/2024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401612357"/>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FFC7BC9-F543-4A68-8C30-AD1B624CEBF4}" type="datetimeFigureOut">
              <a:rPr lang="en-US" smtClean="0"/>
              <a:t>5/23/2024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604695569"/>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26167138"/>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697263926"/>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0D822-3F14-5101-9BDA-27D3D2067E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C7EAD4-7556-7266-072F-00F789F8F3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B0C145A-31BC-4EB5-4743-A5407D10936F}"/>
              </a:ext>
            </a:extLst>
          </p:cNvPr>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a:extLst>
              <a:ext uri="{FF2B5EF4-FFF2-40B4-BE49-F238E27FC236}">
                <a16:creationId xmlns:a16="http://schemas.microsoft.com/office/drawing/2014/main" id="{57FFE500-50EA-1148-D589-7C06482BBF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CA509-0CF8-B608-4169-DF27037AFBCF}"/>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773391117"/>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B5462-5DF7-1B10-865E-3254F36F55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62FA46-E1D1-27C9-3EC9-4CD26863DE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FE329E-B1A3-375C-A96C-4F0349769DED}"/>
              </a:ext>
            </a:extLst>
          </p:cNvPr>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a:extLst>
              <a:ext uri="{FF2B5EF4-FFF2-40B4-BE49-F238E27FC236}">
                <a16:creationId xmlns:a16="http://schemas.microsoft.com/office/drawing/2014/main" id="{FC634F96-8C05-7ED6-B975-DE95603BAF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9FBE3C-768B-4ABE-344A-EBFEF0618B96}"/>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155723987"/>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196630755"/>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503AD-E5C7-2D0B-19F5-7E9B5E27FD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E15512A-0870-02FD-DC4E-EAEB7336E1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0D6159-DD93-08B1-D8E0-6AE07FA25275}"/>
              </a:ext>
            </a:extLst>
          </p:cNvPr>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a:extLst>
              <a:ext uri="{FF2B5EF4-FFF2-40B4-BE49-F238E27FC236}">
                <a16:creationId xmlns:a16="http://schemas.microsoft.com/office/drawing/2014/main" id="{36DB3375-590C-7165-BB23-03F1CC9FB3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D82984-0BF9-C957-79F2-395319BDB4F2}"/>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978961013"/>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FF018-CDE4-6E18-E2AE-B48586636F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AA697B-4D84-8E51-89C9-8A242CCD62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0AEFBA-397A-D927-DA72-F089F5FB39D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F7084C-7F6D-6085-9A31-FA6A0BB9AD23}"/>
              </a:ext>
            </a:extLst>
          </p:cNvPr>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a:extLst>
              <a:ext uri="{FF2B5EF4-FFF2-40B4-BE49-F238E27FC236}">
                <a16:creationId xmlns:a16="http://schemas.microsoft.com/office/drawing/2014/main" id="{66FBF167-41E2-0493-269B-EA60131947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C3C36C-9879-0E2D-A7BF-F1AF51AD0CF0}"/>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672972650"/>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C8014-7C52-04FC-DF29-72B22008724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B85ECD-2012-7816-C33D-4AA9C5829B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281908-2857-CF9D-D18B-F9287F63AE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9CAFB88-088E-AFC2-E4F3-33E4090D48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CD4EA00-9D0C-899F-9F2F-ECDABAF46E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35F1FF-3CBD-136E-DF5D-56C801A98687}"/>
              </a:ext>
            </a:extLst>
          </p:cNvPr>
          <p:cNvSpPr>
            <a:spLocks noGrp="1"/>
          </p:cNvSpPr>
          <p:nvPr>
            <p:ph type="dt" sz="half" idx="10"/>
          </p:nvPr>
        </p:nvSpPr>
        <p:spPr/>
        <p:txBody>
          <a:bodyPr/>
          <a:lstStyle/>
          <a:p>
            <a:fld id="{2FFC7BC9-F543-4A68-8C30-AD1B624CEBF4}" type="datetimeFigureOut">
              <a:rPr lang="en-US" smtClean="0"/>
              <a:t>5/23/2024</a:t>
            </a:fld>
            <a:endParaRPr lang="en-US"/>
          </a:p>
        </p:txBody>
      </p:sp>
      <p:sp>
        <p:nvSpPr>
          <p:cNvPr id="8" name="Footer Placeholder 7">
            <a:extLst>
              <a:ext uri="{FF2B5EF4-FFF2-40B4-BE49-F238E27FC236}">
                <a16:creationId xmlns:a16="http://schemas.microsoft.com/office/drawing/2014/main" id="{B34CBE41-4833-D069-83A9-88996251883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DAF89C-3E82-7FBE-1FF4-630DD3891BE8}"/>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520745481"/>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48C0D-BA9B-FEBF-F66F-1BCA4DED5C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BDE26A-D3B3-5DD7-ADB3-A628A8B00FEF}"/>
              </a:ext>
            </a:extLst>
          </p:cNvPr>
          <p:cNvSpPr>
            <a:spLocks noGrp="1"/>
          </p:cNvSpPr>
          <p:nvPr>
            <p:ph type="dt" sz="half" idx="10"/>
          </p:nvPr>
        </p:nvSpPr>
        <p:spPr/>
        <p:txBody>
          <a:bodyPr/>
          <a:lstStyle/>
          <a:p>
            <a:fld id="{2FFC7BC9-F543-4A68-8C30-AD1B624CEBF4}" type="datetimeFigureOut">
              <a:rPr lang="en-US" smtClean="0"/>
              <a:t>5/23/2024</a:t>
            </a:fld>
            <a:endParaRPr lang="en-US"/>
          </a:p>
        </p:txBody>
      </p:sp>
      <p:sp>
        <p:nvSpPr>
          <p:cNvPr id="4" name="Footer Placeholder 3">
            <a:extLst>
              <a:ext uri="{FF2B5EF4-FFF2-40B4-BE49-F238E27FC236}">
                <a16:creationId xmlns:a16="http://schemas.microsoft.com/office/drawing/2014/main" id="{C803CB14-31F6-89DA-BCA6-12A25188CC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12F52CE-7DF5-D66F-CBAC-3DAB119D05F6}"/>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337705155"/>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606C2EC-E4CD-7831-18E4-81E17E45F476}"/>
              </a:ext>
            </a:extLst>
          </p:cNvPr>
          <p:cNvSpPr>
            <a:spLocks noGrp="1"/>
          </p:cNvSpPr>
          <p:nvPr>
            <p:ph type="dt" sz="half" idx="10"/>
          </p:nvPr>
        </p:nvSpPr>
        <p:spPr/>
        <p:txBody>
          <a:bodyPr/>
          <a:lstStyle/>
          <a:p>
            <a:fld id="{2FFC7BC9-F543-4A68-8C30-AD1B624CEBF4}" type="datetimeFigureOut">
              <a:rPr lang="en-US" smtClean="0"/>
              <a:t>5/23/2024</a:t>
            </a:fld>
            <a:endParaRPr lang="en-US"/>
          </a:p>
        </p:txBody>
      </p:sp>
      <p:sp>
        <p:nvSpPr>
          <p:cNvPr id="3" name="Footer Placeholder 2">
            <a:extLst>
              <a:ext uri="{FF2B5EF4-FFF2-40B4-BE49-F238E27FC236}">
                <a16:creationId xmlns:a16="http://schemas.microsoft.com/office/drawing/2014/main" id="{AA891702-96B5-B52C-CF10-6E745538A6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EBDA9BF-A7EF-B54D-A358-5F74518FDCB3}"/>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702404182"/>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53A0C-A786-9567-166A-94A7A78902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231463-6F92-6F68-B61F-0C2C849E1B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2D75759-F962-1A8B-2697-6AA28402E8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4F9133-8778-6031-5222-46EEB66F0C14}"/>
              </a:ext>
            </a:extLst>
          </p:cNvPr>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a:extLst>
              <a:ext uri="{FF2B5EF4-FFF2-40B4-BE49-F238E27FC236}">
                <a16:creationId xmlns:a16="http://schemas.microsoft.com/office/drawing/2014/main" id="{A9738D65-990B-B8BB-0B2F-8D95461262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0BF39D-3D61-ABBE-58F8-E6BD68EFD140}"/>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303980069"/>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8FFBD-E8EA-40EB-D8BC-96F62F1834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F3751F-79E7-31A0-A311-3F7CF76166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6558033-11B5-7D7C-F8B9-4634CB6142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FA3D6F-80F3-08A6-8789-938725A7A15D}"/>
              </a:ext>
            </a:extLst>
          </p:cNvPr>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a:extLst>
              <a:ext uri="{FF2B5EF4-FFF2-40B4-BE49-F238E27FC236}">
                <a16:creationId xmlns:a16="http://schemas.microsoft.com/office/drawing/2014/main" id="{A6EC07DA-B08E-124D-E465-DD3DA9D357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33FC3E-C8A9-DAD8-6160-3229D568203A}"/>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836717002"/>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D51B0-B66B-1A2D-96E1-C4343F1691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8389505-17DC-B959-0CEA-FD5A86CCFF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431F63-27B0-8ECA-257D-51D8B1606255}"/>
              </a:ext>
            </a:extLst>
          </p:cNvPr>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a:extLst>
              <a:ext uri="{FF2B5EF4-FFF2-40B4-BE49-F238E27FC236}">
                <a16:creationId xmlns:a16="http://schemas.microsoft.com/office/drawing/2014/main" id="{17D7F5BB-3EC4-684B-1642-E3EFC7C571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532220-7346-5B6B-0E14-A2D154F9C68D}"/>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698127173"/>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8CF3B0-27C6-C960-D24D-A7ABED529CA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0B89EC8-500C-0848-5A13-6D4C69B539B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637B84-B00A-473D-0117-9BED0AD81F98}"/>
              </a:ext>
            </a:extLst>
          </p:cNvPr>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a:extLst>
              <a:ext uri="{FF2B5EF4-FFF2-40B4-BE49-F238E27FC236}">
                <a16:creationId xmlns:a16="http://schemas.microsoft.com/office/drawing/2014/main" id="{FD84429D-3196-1160-57BA-B6FF3D8DE2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9DF1A5-447D-4A32-1D9B-B041E379C573}"/>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21863434"/>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04795952"/>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428372715"/>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682693127"/>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009088226"/>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832561664"/>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FC7BC9-F543-4A68-8C30-AD1B624CEBF4}" type="datetimeFigureOut">
              <a:rPr lang="en-US" smtClean="0"/>
              <a:t>5/23/2024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6663657"/>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FC7BC9-F543-4A68-8C30-AD1B624CEBF4}" type="datetimeFigureOut">
              <a:rPr lang="en-US" smtClean="0"/>
              <a:t>5/23/2024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96272174"/>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2FFC7BC9-F543-4A68-8C30-AD1B624CEBF4}" type="datetimeFigureOut">
              <a:rPr lang="en-US" smtClean="0"/>
              <a:t>5/23/2024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560888653"/>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793542393"/>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390542487"/>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124294779"/>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063630395"/>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996945736"/>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18346638"/>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714699639"/>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FFC7BC9-F543-4A68-8C30-AD1B624CEBF4}" type="datetimeFigureOut">
              <a:rPr lang="en-US" smtClean="0"/>
              <a:t>5/23/2024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258740367"/>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FFC7BC9-F543-4A68-8C30-AD1B624CEBF4}" type="datetimeFigureOut">
              <a:rPr lang="en-US" smtClean="0"/>
              <a:t>5/23/2024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396642624"/>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085042147"/>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373608312"/>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735059815"/>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5F302CF2-EAC1-47F7-BA0C-E3722CB159C5}"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9531592"/>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13416287"/>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16988211"/>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FC7BC9-F543-4A68-8C30-AD1B624CEBF4}" type="datetimeFigureOut">
              <a:rPr lang="en-US" smtClean="0"/>
              <a:t>5/23/2024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06351031"/>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46204881"/>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FC7BC9-F543-4A68-8C30-AD1B624CEBF4}" type="datetimeFigureOut">
              <a:rPr lang="en-US" smtClean="0"/>
              <a:t>5/23/2024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F302CF2-EAC1-47F7-BA0C-E3722CB159C5}"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90245741"/>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FC7BC9-F543-4A68-8C30-AD1B624CEBF4}" type="datetimeFigureOut">
              <a:rPr lang="en-US" smtClean="0"/>
              <a:t>5/23/2024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41210496"/>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FC7BC9-F543-4A68-8C30-AD1B624CEBF4}" type="datetimeFigureOut">
              <a:rPr lang="en-US" smtClean="0"/>
              <a:t>5/23/2024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216526898"/>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44019045"/>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30405940"/>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8767886"/>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80751624"/>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FC7BC9-F543-4A68-8C30-AD1B624CEBF4}" type="datetimeFigureOut">
              <a:rPr lang="en-US" smtClean="0"/>
              <a:t>5/23/2024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936579931"/>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FC7BC9-F543-4A68-8C30-AD1B624CEBF4}" type="datetimeFigureOut">
              <a:rPr lang="en-US" smtClean="0"/>
              <a:t>5/23/2024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248025837"/>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776544815"/>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375996898"/>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slideLayout" Target="../slideLayouts/slideLayout4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image" Target="../media/image2.png"/><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theme" Target="../theme/theme3.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image" Target="../media/image5.jpg"/><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theme" Target="../theme/theme4.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FFC7BC9-F543-4A68-8C30-AD1B624CEBF4}" type="datetimeFigureOut">
              <a:rPr lang="en-US" smtClean="0"/>
              <a:t>5/23/2024</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5F302CF2-EAC1-47F7-BA0C-E3722CB159C5}" type="slidenum">
              <a:rPr lang="en-US" smtClean="0"/>
              <a:t>‹#›</a:t>
            </a:fld>
            <a:endParaRPr lang="en-US"/>
          </a:p>
        </p:txBody>
      </p:sp>
    </p:spTree>
    <p:extLst>
      <p:ext uri="{BB962C8B-B14F-4D97-AF65-F5344CB8AC3E}">
        <p14:creationId xmlns:p14="http://schemas.microsoft.com/office/powerpoint/2010/main" val="4194373166"/>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35000">
              <a:schemeClr val="accent4">
                <a:lumMod val="64000"/>
                <a:lumOff val="36000"/>
              </a:schemeClr>
            </a:gs>
            <a:gs pos="83000">
              <a:schemeClr val="accent1">
                <a:lumMod val="45000"/>
                <a:lumOff val="55000"/>
              </a:schemeClr>
            </a:gs>
            <a:gs pos="100000">
              <a:schemeClr val="accent1">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68FA74-6005-12CD-8E1D-4D1744AF2D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8D77B0D-BDB3-FF8B-D742-0E38B71BEC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4DD9BF-651C-ECBB-0893-B1AC3A48E4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FC7BC9-F543-4A68-8C30-AD1B624CEBF4}" type="datetimeFigureOut">
              <a:rPr lang="en-US" smtClean="0"/>
              <a:t>5/23/2024</a:t>
            </a:fld>
            <a:endParaRPr lang="en-US"/>
          </a:p>
        </p:txBody>
      </p:sp>
      <p:sp>
        <p:nvSpPr>
          <p:cNvPr id="5" name="Footer Placeholder 4">
            <a:extLst>
              <a:ext uri="{FF2B5EF4-FFF2-40B4-BE49-F238E27FC236}">
                <a16:creationId xmlns:a16="http://schemas.microsoft.com/office/drawing/2014/main" id="{E9CA5FF4-C9E3-706A-940A-A1D38BBDEC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F588F93-0A09-8781-2329-A4A7DFA7EC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302CF2-EAC1-47F7-BA0C-E3722CB159C5}" type="slidenum">
              <a:rPr lang="en-US" smtClean="0"/>
              <a:t>‹#›</a:t>
            </a:fld>
            <a:endParaRPr lang="en-US"/>
          </a:p>
        </p:txBody>
      </p:sp>
    </p:spTree>
    <p:extLst>
      <p:ext uri="{BB962C8B-B14F-4D97-AF65-F5344CB8AC3E}">
        <p14:creationId xmlns:p14="http://schemas.microsoft.com/office/powerpoint/2010/main" val="1880052398"/>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2FFC7BC9-F543-4A68-8C30-AD1B624CEBF4}" type="datetimeFigureOut">
              <a:rPr lang="en-US" smtClean="0"/>
              <a:t>5/23/2024</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5F302CF2-EAC1-47F7-BA0C-E3722CB159C5}" type="slidenum">
              <a:rPr lang="en-US" smtClean="0"/>
              <a:t>‹#›</a:t>
            </a:fld>
            <a:endParaRPr lang="en-US"/>
          </a:p>
        </p:txBody>
      </p:sp>
    </p:spTree>
    <p:extLst>
      <p:ext uri="{BB962C8B-B14F-4D97-AF65-F5344CB8AC3E}">
        <p14:creationId xmlns:p14="http://schemas.microsoft.com/office/powerpoint/2010/main" val="3618135744"/>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 id="2147483795" r:id="rId15"/>
    <p:sldLayoutId id="2147483796" r:id="rId16"/>
    <p:sldLayoutId id="2147483797" r:id="rId17"/>
    <p:sldLayoutId id="2147483798" r:id="rId18"/>
  </p:sldLayoutIdLst>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2FFC7BC9-F543-4A68-8C30-AD1B624CEBF4}" type="datetimeFigureOut">
              <a:rPr lang="en-US" smtClean="0"/>
              <a:t>5/23/2024</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5F302CF2-EAC1-47F7-BA0C-E3722CB159C5}"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143827"/>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Lst>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19.xml"/><Relationship Id="rId6" Type="http://schemas.openxmlformats.org/officeDocument/2006/relationships/hyperlink" Target="http://www.pixnio.com/miscellaneous/junkyards-pictures/water-pollution-habitat-polution" TargetMode="External"/><Relationship Id="rId5" Type="http://schemas.openxmlformats.org/officeDocument/2006/relationships/image" Target="../media/image8.jpg"/><Relationship Id="rId4" Type="http://schemas.openxmlformats.org/officeDocument/2006/relationships/hyperlink" Target="https://pixnio.com/miscellaneous/junkyards-pictures/trash-dumped-by-lake"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8.xml"/></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8.xml"/></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6.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E099C-E5C0-E845-AAD2-20C0B9BA03A1}"/>
              </a:ext>
            </a:extLst>
          </p:cNvPr>
          <p:cNvSpPr>
            <a:spLocks noGrp="1"/>
          </p:cNvSpPr>
          <p:nvPr>
            <p:ph type="title"/>
          </p:nvPr>
        </p:nvSpPr>
        <p:spPr/>
        <p:txBody>
          <a:bodyPr>
            <a:normAutofit/>
          </a:bodyPr>
          <a:lstStyle/>
          <a:p>
            <a:r>
              <a:rPr lang="en-US" sz="5400" dirty="0">
                <a:solidFill>
                  <a:srgbClr val="101518"/>
                </a:solidFill>
                <a:latin typeface="Mongolian Baiti" panose="03000500000000000000" pitchFamily="66" charset="0"/>
                <a:cs typeface="Mongolian Baiti" panose="03000500000000000000" pitchFamily="66" charset="0"/>
              </a:rPr>
              <a:t> </a:t>
            </a:r>
            <a:r>
              <a:rPr lang="en-US" sz="5400" dirty="0">
                <a:solidFill>
                  <a:schemeClr val="tx2">
                    <a:lumMod val="75000"/>
                  </a:schemeClr>
                </a:solidFill>
                <a:latin typeface="Mongolian Baiti" panose="03000500000000000000" pitchFamily="66" charset="0"/>
                <a:cs typeface="Mongolian Baiti" panose="03000500000000000000" pitchFamily="66" charset="0"/>
              </a:rPr>
              <a:t>what is pollution </a:t>
            </a:r>
          </a:p>
        </p:txBody>
      </p:sp>
      <p:sp>
        <p:nvSpPr>
          <p:cNvPr id="4" name="Content Placeholder 3">
            <a:extLst>
              <a:ext uri="{FF2B5EF4-FFF2-40B4-BE49-F238E27FC236}">
                <a16:creationId xmlns:a16="http://schemas.microsoft.com/office/drawing/2014/main" id="{9CC120D0-058A-C583-EEF8-533E6283A7A9}"/>
              </a:ext>
            </a:extLst>
          </p:cNvPr>
          <p:cNvSpPr>
            <a:spLocks noGrp="1"/>
          </p:cNvSpPr>
          <p:nvPr>
            <p:ph idx="1"/>
          </p:nvPr>
        </p:nvSpPr>
        <p:spPr>
          <a:xfrm>
            <a:off x="4528969" y="2054712"/>
            <a:ext cx="5927463" cy="2996404"/>
          </a:xfrm>
        </p:spPr>
        <p:txBody>
          <a:bodyPr>
            <a:normAutofit fontScale="92500" lnSpcReduction="20000"/>
          </a:bodyPr>
          <a:lstStyle/>
          <a:p>
            <a:r>
              <a:rPr lang="en-US" sz="4400" b="0" i="0" dirty="0">
                <a:solidFill>
                  <a:srgbClr val="101518"/>
                </a:solidFill>
                <a:effectLst/>
                <a:latin typeface="MingLiU_HKSCS-ExtB" panose="02020500000000000000" pitchFamily="18" charset="-120"/>
                <a:ea typeface="MingLiU_HKSCS-ExtB" panose="02020500000000000000" pitchFamily="18" charset="-120"/>
              </a:rPr>
              <a:t>the</a:t>
            </a:r>
            <a:r>
              <a:rPr lang="en-US" sz="4400" b="0" i="0" dirty="0">
                <a:solidFill>
                  <a:srgbClr val="101518"/>
                </a:solidFill>
                <a:effectLst/>
                <a:latin typeface="Roboto" panose="02000000000000000000" pitchFamily="2" charset="0"/>
              </a:rPr>
              <a:t> presence in or introduction into the environment of a substance or thing that has harmful or poisonous effects:</a:t>
            </a:r>
            <a:endParaRPr lang="en-US" sz="4400" dirty="0"/>
          </a:p>
        </p:txBody>
      </p:sp>
      <p:pic>
        <p:nvPicPr>
          <p:cNvPr id="1026" name="Picture 2">
            <a:extLst>
              <a:ext uri="{FF2B5EF4-FFF2-40B4-BE49-F238E27FC236}">
                <a16:creationId xmlns:a16="http://schemas.microsoft.com/office/drawing/2014/main" id="{2158731D-030A-7D2F-2AE8-7DDAB5F858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3035" y="1527586"/>
            <a:ext cx="3399417" cy="3345627"/>
          </a:xfrm>
          <a:prstGeom prst="rect">
            <a:avLst/>
          </a:prstGeom>
          <a:noFill/>
          <a:extLst>
            <a:ext uri="{909E8E84-426E-40DD-AFC4-6F175D3DCCD1}">
              <a14:hiddenFill xmlns:a14="http://schemas.microsoft.com/office/drawing/2010/main">
                <a:solidFill>
                  <a:srgbClr val="FFFFFF"/>
                </a:solidFill>
              </a14:hiddenFill>
            </a:ext>
          </a:extLst>
        </p:spPr>
      </p:pic>
      <p:sp>
        <p:nvSpPr>
          <p:cNvPr id="3" name="Oval 2">
            <a:extLst>
              <a:ext uri="{FF2B5EF4-FFF2-40B4-BE49-F238E27FC236}">
                <a16:creationId xmlns:a16="http://schemas.microsoft.com/office/drawing/2014/main" id="{8D0C373D-C6D1-ECD4-84C6-66B9D751F4D4}"/>
              </a:ext>
            </a:extLst>
          </p:cNvPr>
          <p:cNvSpPr/>
          <p:nvPr/>
        </p:nvSpPr>
        <p:spPr>
          <a:xfrm>
            <a:off x="9348396" y="4173967"/>
            <a:ext cx="2441985" cy="2684033"/>
          </a:xfrm>
          <a:prstGeom prst="ellipse">
            <a:avLst/>
          </a:prstGeom>
          <a:blipFill dpi="0"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a:stretch>
          </a:blip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5" name="Flowchart: Punched Tape 4">
            <a:extLst>
              <a:ext uri="{FF2B5EF4-FFF2-40B4-BE49-F238E27FC236}">
                <a16:creationId xmlns:a16="http://schemas.microsoft.com/office/drawing/2014/main" id="{6353B0B1-B876-B521-BE13-A235C28648B7}"/>
              </a:ext>
            </a:extLst>
          </p:cNvPr>
          <p:cNvSpPr/>
          <p:nvPr/>
        </p:nvSpPr>
        <p:spPr>
          <a:xfrm>
            <a:off x="8563087" y="720762"/>
            <a:ext cx="45719" cy="45719"/>
          </a:xfrm>
          <a:prstGeom prst="flowChartPunchedTap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ardrop 5">
            <a:extLst>
              <a:ext uri="{FF2B5EF4-FFF2-40B4-BE49-F238E27FC236}">
                <a16:creationId xmlns:a16="http://schemas.microsoft.com/office/drawing/2014/main" id="{1D5D0EB8-22A9-1E2B-4113-756A199203AF}"/>
              </a:ext>
            </a:extLst>
          </p:cNvPr>
          <p:cNvSpPr/>
          <p:nvPr/>
        </p:nvSpPr>
        <p:spPr>
          <a:xfrm>
            <a:off x="4410635" y="5238974"/>
            <a:ext cx="2441985" cy="1538344"/>
          </a:xfrm>
          <a:prstGeom prst="teardrop">
            <a:avLst/>
          </a:prstGeom>
          <a:blipFill dpi="0"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a:stretch>
          </a:blip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763132019"/>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2000"/>
                                        <p:tgtEl>
                                          <p:spTgt spid="4">
                                            <p:txEl>
                                              <p:pRg st="0" end="0"/>
                                            </p:txEl>
                                          </p:spTgt>
                                        </p:tgtEl>
                                      </p:cBhvr>
                                    </p:animEffect>
                                    <p:anim calcmode="lin" valueType="num">
                                      <p:cBhvr>
                                        <p:cTn id="8" dur="2000" fill="hold"/>
                                        <p:tgtEl>
                                          <p:spTgt spid="4">
                                            <p:txEl>
                                              <p:pRg st="0" end="0"/>
                                            </p:txEl>
                                          </p:spTgt>
                                        </p:tgtEl>
                                        <p:attrNameLst>
                                          <p:attrName>ppt_w</p:attrName>
                                        </p:attrNameLst>
                                      </p:cBhvr>
                                      <p:tavLst>
                                        <p:tav tm="0" fmla="#ppt_w*sin(2.5*pi*$)">
                                          <p:val>
                                            <p:fltVal val="0"/>
                                          </p:val>
                                        </p:tav>
                                        <p:tav tm="100000">
                                          <p:val>
                                            <p:fltVal val="1"/>
                                          </p:val>
                                        </p:tav>
                                      </p:tavLst>
                                    </p:anim>
                                    <p:anim calcmode="lin" valueType="num">
                                      <p:cBhvr>
                                        <p:cTn id="9" dur="2000" fill="hold"/>
                                        <p:tgtEl>
                                          <p:spTgt spid="4">
                                            <p:txEl>
                                              <p:pRg st="0" end="0"/>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FAF8C-8A76-CFBC-0939-8D6CAC38E13D}"/>
              </a:ext>
            </a:extLst>
          </p:cNvPr>
          <p:cNvSpPr>
            <a:spLocks noGrp="1"/>
          </p:cNvSpPr>
          <p:nvPr>
            <p:ph type="title"/>
          </p:nvPr>
        </p:nvSpPr>
        <p:spPr/>
        <p:txBody>
          <a:bodyPr>
            <a:normAutofit/>
          </a:bodyPr>
          <a:lstStyle/>
          <a:p>
            <a:r>
              <a:rPr lang="en-US" sz="6600" dirty="0">
                <a:solidFill>
                  <a:srgbClr val="FF0000"/>
                </a:solidFill>
                <a:latin typeface="Mongolian Baiti" panose="03000500000000000000" pitchFamily="66" charset="0"/>
                <a:cs typeface="Mongolian Baiti" panose="03000500000000000000" pitchFamily="66" charset="0"/>
              </a:rPr>
              <a:t>Types of pollution</a:t>
            </a:r>
          </a:p>
        </p:txBody>
      </p:sp>
      <p:pic>
        <p:nvPicPr>
          <p:cNvPr id="2050" name="Picture 2">
            <a:extLst>
              <a:ext uri="{FF2B5EF4-FFF2-40B4-BE49-F238E27FC236}">
                <a16:creationId xmlns:a16="http://schemas.microsoft.com/office/drawing/2014/main" id="{F14F7E94-2DCD-D827-A071-8D32D1DB81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80160" y="1690687"/>
            <a:ext cx="7239896" cy="39463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356624"/>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2050"/>
                                        </p:tgtEl>
                                        <p:attrNameLst>
                                          <p:attrName>ppt_x</p:attrName>
                                        </p:attrNameLst>
                                      </p:cBhvr>
                                      <p:tavLst>
                                        <p:tav tm="0">
                                          <p:val>
                                            <p:strVal val="ppt_x"/>
                                          </p:val>
                                        </p:tav>
                                        <p:tav tm="100000">
                                          <p:val>
                                            <p:strVal val="ppt_x"/>
                                          </p:val>
                                        </p:tav>
                                      </p:tavLst>
                                    </p:anim>
                                    <p:anim calcmode="lin" valueType="num">
                                      <p:cBhvr additive="base">
                                        <p:cTn id="7" dur="500"/>
                                        <p:tgtEl>
                                          <p:spTgt spid="2050"/>
                                        </p:tgtEl>
                                        <p:attrNameLst>
                                          <p:attrName>ppt_y</p:attrName>
                                        </p:attrNameLst>
                                      </p:cBhvr>
                                      <p:tavLst>
                                        <p:tav tm="0">
                                          <p:val>
                                            <p:strVal val="ppt_y"/>
                                          </p:val>
                                        </p:tav>
                                        <p:tav tm="100000">
                                          <p:val>
                                            <p:strVal val="1+ppt_h/2"/>
                                          </p:val>
                                        </p:tav>
                                      </p:tavLst>
                                    </p:anim>
                                    <p:set>
                                      <p:cBhvr>
                                        <p:cTn id="8" dur="1" fill="hold">
                                          <p:stCondLst>
                                            <p:cond delay="499"/>
                                          </p:stCondLst>
                                        </p:cTn>
                                        <p:tgtEl>
                                          <p:spTgt spid="205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B05B7-46D1-08EA-5BDD-8694893F603F}"/>
              </a:ext>
            </a:extLst>
          </p:cNvPr>
          <p:cNvSpPr>
            <a:spLocks noGrp="1"/>
          </p:cNvSpPr>
          <p:nvPr>
            <p:ph type="title"/>
          </p:nvPr>
        </p:nvSpPr>
        <p:spPr/>
        <p:txBody>
          <a:bodyPr>
            <a:normAutofit fontScale="90000"/>
          </a:bodyPr>
          <a:lstStyle/>
          <a:p>
            <a:r>
              <a:rPr lang="en-US" sz="7200" dirty="0"/>
              <a:t>      </a:t>
            </a:r>
            <a:r>
              <a:rPr lang="en-US" sz="7200" dirty="0">
                <a:latin typeface="MingLiU_HKSCS-ExtB" panose="02020500000000000000" pitchFamily="18" charset="-120"/>
                <a:ea typeface="MingLiU_HKSCS-ExtB" panose="02020500000000000000" pitchFamily="18" charset="-120"/>
              </a:rPr>
              <a:t>Air pollution </a:t>
            </a:r>
          </a:p>
        </p:txBody>
      </p:sp>
      <p:sp>
        <p:nvSpPr>
          <p:cNvPr id="3" name="Content Placeholder 2">
            <a:extLst>
              <a:ext uri="{FF2B5EF4-FFF2-40B4-BE49-F238E27FC236}">
                <a16:creationId xmlns:a16="http://schemas.microsoft.com/office/drawing/2014/main" id="{3245A876-7DCB-9D2D-AAC5-011F8D92B862}"/>
              </a:ext>
            </a:extLst>
          </p:cNvPr>
          <p:cNvSpPr>
            <a:spLocks noGrp="1"/>
          </p:cNvSpPr>
          <p:nvPr>
            <p:ph idx="1"/>
          </p:nvPr>
        </p:nvSpPr>
        <p:spPr>
          <a:xfrm>
            <a:off x="6340839" y="2146151"/>
            <a:ext cx="5089161" cy="3593591"/>
          </a:xfrm>
        </p:spPr>
        <p:txBody>
          <a:bodyPr>
            <a:normAutofit fontScale="62500" lnSpcReduction="20000"/>
          </a:bodyPr>
          <a:lstStyle/>
          <a:p>
            <a:pPr algn="l"/>
            <a:r>
              <a:rPr lang="en-US" sz="2800" b="0" i="0" dirty="0">
                <a:solidFill>
                  <a:srgbClr val="4D5156"/>
                </a:solidFill>
                <a:effectLst/>
                <a:latin typeface="Roboto" panose="02000000000000000000" pitchFamily="2" charset="0"/>
              </a:rPr>
              <a:t>Air pollution is the contamination of air due to the presence of substances called pollutants in the atmosphere that are harmful to the health of humans and other living beings, or cause damage to the climate or to materials. It is also the contamination of the indoor or outdoor environment either by chemical, physical, or biological agents that alters the natural features of the atmosphere. </a:t>
            </a:r>
            <a:endParaRPr lang="en-US" b="0" i="0" dirty="0">
              <a:solidFill>
                <a:srgbClr val="4D5156"/>
              </a:solidFill>
              <a:effectLst/>
              <a:latin typeface="Roboto" panose="02000000000000000000" pitchFamily="2" charset="0"/>
            </a:endParaRPr>
          </a:p>
          <a:p>
            <a:br>
              <a:rPr lang="en-US" dirty="0"/>
            </a:br>
            <a:endParaRPr lang="en-US" dirty="0"/>
          </a:p>
        </p:txBody>
      </p:sp>
      <p:pic>
        <p:nvPicPr>
          <p:cNvPr id="3074" name="Picture 2">
            <a:extLst>
              <a:ext uri="{FF2B5EF4-FFF2-40B4-BE49-F238E27FC236}">
                <a16:creationId xmlns:a16="http://schemas.microsoft.com/office/drawing/2014/main" id="{F6FFD263-925F-F6A5-3935-BE70B02A11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165" t="11899"/>
          <a:stretch/>
        </p:blipFill>
        <p:spPr bwMode="auto">
          <a:xfrm>
            <a:off x="1032735" y="2417785"/>
            <a:ext cx="5458712" cy="3593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1165569"/>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D9813-6933-FDEA-145C-697E721A95F5}"/>
              </a:ext>
            </a:extLst>
          </p:cNvPr>
          <p:cNvSpPr>
            <a:spLocks noGrp="1"/>
          </p:cNvSpPr>
          <p:nvPr>
            <p:ph type="title"/>
          </p:nvPr>
        </p:nvSpPr>
        <p:spPr>
          <a:xfrm>
            <a:off x="1233992" y="568345"/>
            <a:ext cx="8770571" cy="1560716"/>
          </a:xfrm>
        </p:spPr>
        <p:txBody>
          <a:bodyPr>
            <a:normAutofit fontScale="90000"/>
          </a:bodyPr>
          <a:lstStyle/>
          <a:p>
            <a:r>
              <a:rPr lang="en-US" dirty="0">
                <a:latin typeface="Algerian" panose="04020705040A02060702" pitchFamily="82" charset="0"/>
              </a:rPr>
              <a:t>               </a:t>
            </a:r>
            <a:r>
              <a:rPr lang="en-US" sz="6600" dirty="0">
                <a:latin typeface="Algerian" panose="04020705040A02060702" pitchFamily="82" charset="0"/>
              </a:rPr>
              <a:t>Land pollution  </a:t>
            </a:r>
            <a:br>
              <a:rPr lang="en-US" sz="6600" dirty="0">
                <a:latin typeface="Algerian" panose="04020705040A02060702" pitchFamily="82" charset="0"/>
              </a:rPr>
            </a:br>
            <a:r>
              <a:rPr lang="en-US" sz="6600" dirty="0">
                <a:latin typeface="Algerian" panose="04020705040A02060702" pitchFamily="82" charset="0"/>
              </a:rPr>
              <a:t> </a:t>
            </a:r>
            <a:br>
              <a:rPr lang="en-US" sz="6600" dirty="0"/>
            </a:br>
            <a:br>
              <a:rPr lang="en-US" sz="6600" dirty="0"/>
            </a:br>
            <a:endParaRPr lang="en-US" sz="6600" dirty="0"/>
          </a:p>
        </p:txBody>
      </p:sp>
      <p:sp>
        <p:nvSpPr>
          <p:cNvPr id="3" name="Content Placeholder 2">
            <a:extLst>
              <a:ext uri="{FF2B5EF4-FFF2-40B4-BE49-F238E27FC236}">
                <a16:creationId xmlns:a16="http://schemas.microsoft.com/office/drawing/2014/main" id="{319DCFB4-E703-3371-F0CF-C49401230C85}"/>
              </a:ext>
            </a:extLst>
          </p:cNvPr>
          <p:cNvSpPr>
            <a:spLocks noGrp="1"/>
          </p:cNvSpPr>
          <p:nvPr>
            <p:ph idx="1"/>
          </p:nvPr>
        </p:nvSpPr>
        <p:spPr>
          <a:xfrm>
            <a:off x="5368066" y="2438400"/>
            <a:ext cx="6336205" cy="3651504"/>
          </a:xfrm>
        </p:spPr>
        <p:txBody>
          <a:bodyPr/>
          <a:lstStyle/>
          <a:p>
            <a:r>
              <a:rPr lang="en-US" sz="2400" b="0" i="0" dirty="0">
                <a:solidFill>
                  <a:srgbClr val="4D5156"/>
                </a:solidFill>
                <a:effectLst/>
                <a:latin typeface="Mongolian Baiti" panose="03000500000000000000" pitchFamily="66" charset="0"/>
                <a:cs typeface="Mongolian Baiti" panose="03000500000000000000" pitchFamily="66" charset="0"/>
              </a:rPr>
              <a:t>Land pollution, the deposition of solid or liquid waste materials on land or underground in a manner that can contaminate the soil and groundwater, threaten public health, and cause unsightly conditions and nuisances. The waste materials that cause land pollution are broadly classified as municipal</a:t>
            </a:r>
          </a:p>
          <a:p>
            <a:endParaRPr lang="en-US" b="1" dirty="0"/>
          </a:p>
        </p:txBody>
      </p:sp>
      <p:pic>
        <p:nvPicPr>
          <p:cNvPr id="1026" name="Picture 2">
            <a:extLst>
              <a:ext uri="{FF2B5EF4-FFF2-40B4-BE49-F238E27FC236}">
                <a16:creationId xmlns:a16="http://schemas.microsoft.com/office/drawing/2014/main" id="{AB33B7DF-57FB-CCAA-467C-CF81E7E9AB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487" y="2129061"/>
            <a:ext cx="4894729" cy="3871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2174442"/>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64F71-C331-2DF8-C1C6-D67532A24674}"/>
              </a:ext>
            </a:extLst>
          </p:cNvPr>
          <p:cNvSpPr>
            <a:spLocks noGrp="1"/>
          </p:cNvSpPr>
          <p:nvPr>
            <p:ph type="title"/>
          </p:nvPr>
        </p:nvSpPr>
        <p:spPr>
          <a:xfrm>
            <a:off x="957431" y="203761"/>
            <a:ext cx="10058400" cy="1325563"/>
          </a:xfrm>
        </p:spPr>
        <p:txBody>
          <a:bodyPr>
            <a:normAutofit fontScale="90000"/>
          </a:bodyPr>
          <a:lstStyle/>
          <a:p>
            <a:r>
              <a:rPr lang="en-US" sz="5300" dirty="0">
                <a:latin typeface="Mongolian Baiti" panose="03000500000000000000" pitchFamily="66" charset="0"/>
                <a:cs typeface="Mongolian Baiti" panose="03000500000000000000" pitchFamily="66" charset="0"/>
              </a:rPr>
              <a:t>    light pollution</a:t>
            </a:r>
            <a:br>
              <a:rPr lang="en-US" sz="5300" dirty="0">
                <a:latin typeface="Mongolian Baiti" panose="03000500000000000000" pitchFamily="66" charset="0"/>
                <a:cs typeface="Mongolian Baiti" panose="03000500000000000000" pitchFamily="66" charset="0"/>
              </a:rPr>
            </a:br>
            <a:br>
              <a:rPr lang="en-US" sz="5300" dirty="0">
                <a:latin typeface="Mongolian Baiti" panose="03000500000000000000" pitchFamily="66" charset="0"/>
                <a:cs typeface="Mongolian Baiti" panose="03000500000000000000" pitchFamily="66" charset="0"/>
              </a:rPr>
            </a:br>
            <a:br>
              <a:rPr lang="en-US" sz="2000" b="0" i="0" dirty="0">
                <a:solidFill>
                  <a:srgbClr val="4D5156"/>
                </a:solidFill>
                <a:effectLst/>
                <a:latin typeface="Mongolian Baiti" panose="03000500000000000000" pitchFamily="66" charset="0"/>
                <a:cs typeface="Mongolian Baiti" panose="03000500000000000000" pitchFamily="66" charset="0"/>
              </a:rPr>
            </a:br>
            <a:r>
              <a:rPr lang="en-US" sz="5300" b="0" i="0" dirty="0">
                <a:solidFill>
                  <a:srgbClr val="4D5156"/>
                </a:solidFill>
                <a:effectLst/>
                <a:latin typeface="Mongolian Baiti" panose="03000500000000000000" pitchFamily="66" charset="0"/>
                <a:cs typeface="Mongolian Baiti" panose="03000500000000000000" pitchFamily="66" charset="0"/>
              </a:rPr>
              <a:t>                   light pollution </a:t>
            </a:r>
            <a:br>
              <a:rPr lang="en-US" sz="5300" dirty="0"/>
            </a:br>
            <a:br>
              <a:rPr lang="en-US" sz="5300" dirty="0"/>
            </a:br>
            <a:br>
              <a:rPr lang="en-US" dirty="0"/>
            </a:br>
            <a:endParaRPr lang="en-US" dirty="0"/>
          </a:p>
        </p:txBody>
      </p:sp>
      <p:sp>
        <p:nvSpPr>
          <p:cNvPr id="8" name="Content Placeholder 7">
            <a:extLst>
              <a:ext uri="{FF2B5EF4-FFF2-40B4-BE49-F238E27FC236}">
                <a16:creationId xmlns:a16="http://schemas.microsoft.com/office/drawing/2014/main" id="{801954E8-5D04-119A-0089-FC982796A846}"/>
              </a:ext>
            </a:extLst>
          </p:cNvPr>
          <p:cNvSpPr>
            <a:spLocks noGrp="1"/>
          </p:cNvSpPr>
          <p:nvPr>
            <p:ph idx="1"/>
          </p:nvPr>
        </p:nvSpPr>
        <p:spPr>
          <a:xfrm>
            <a:off x="5486400" y="1825625"/>
            <a:ext cx="5867400" cy="4351338"/>
          </a:xfrm>
        </p:spPr>
        <p:txBody>
          <a:bodyPr/>
          <a:lstStyle/>
          <a:p>
            <a:r>
              <a:rPr lang="en-US" b="0" i="0" dirty="0">
                <a:solidFill>
                  <a:srgbClr val="4D5156"/>
                </a:solidFill>
                <a:effectLst/>
                <a:latin typeface="Roboto" panose="02000000000000000000" pitchFamily="2" charset="0"/>
              </a:rPr>
              <a:t>As defined by the International Dark-Sky Association, light pollution refers to any inappropriate or excessive use of artificial light, which affects humans, wildlife, and the climate. Light pollution can be in the form of glare, skyglow, light trespass, or clutter.</a:t>
            </a:r>
          </a:p>
          <a:p>
            <a:endParaRPr lang="en-US" dirty="0"/>
          </a:p>
        </p:txBody>
      </p:sp>
      <p:pic>
        <p:nvPicPr>
          <p:cNvPr id="2052" name="Picture 4">
            <a:extLst>
              <a:ext uri="{FF2B5EF4-FFF2-40B4-BE49-F238E27FC236}">
                <a16:creationId xmlns:a16="http://schemas.microsoft.com/office/drawing/2014/main" id="{4F82EB44-E824-2C31-5A34-CF21A29933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853" y="1773575"/>
            <a:ext cx="5163670" cy="4789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7531106"/>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8">
                                            <p:txEl>
                                              <p:pRg st="0" end="0"/>
                                            </p:txEl>
                                          </p:spTgt>
                                        </p:tgtEl>
                                        <p:attrNameLst>
                                          <p:attrName>ppt_w</p:attrName>
                                        </p:attrNameLst>
                                      </p:cBhvr>
                                      <p:tavLst>
                                        <p:tav tm="0">
                                          <p:val>
                                            <p:strVal val="ppt_w"/>
                                          </p:val>
                                        </p:tav>
                                        <p:tav tm="100000">
                                          <p:val>
                                            <p:fltVal val="0"/>
                                          </p:val>
                                        </p:tav>
                                      </p:tavLst>
                                    </p:anim>
                                    <p:anim calcmode="lin" valueType="num">
                                      <p:cBhvr>
                                        <p:cTn id="7" dur="500"/>
                                        <p:tgtEl>
                                          <p:spTgt spid="8">
                                            <p:txEl>
                                              <p:pRg st="0" end="0"/>
                                            </p:txEl>
                                          </p:spTgt>
                                        </p:tgtEl>
                                        <p:attrNameLst>
                                          <p:attrName>ppt_h</p:attrName>
                                        </p:attrNameLst>
                                      </p:cBhvr>
                                      <p:tavLst>
                                        <p:tav tm="0">
                                          <p:val>
                                            <p:strVal val="ppt_h"/>
                                          </p:val>
                                        </p:tav>
                                        <p:tav tm="100000">
                                          <p:val>
                                            <p:fltVal val="0"/>
                                          </p:val>
                                        </p:tav>
                                      </p:tavLst>
                                    </p:anim>
                                    <p:animEffect transition="out" filter="fade">
                                      <p:cBhvr>
                                        <p:cTn id="8" dur="500"/>
                                        <p:tgtEl>
                                          <p:spTgt spid="8">
                                            <p:txEl>
                                              <p:pRg st="0" end="0"/>
                                            </p:txEl>
                                          </p:spTgt>
                                        </p:tgtEl>
                                      </p:cBhvr>
                                    </p:animEffect>
                                    <p:set>
                                      <p:cBhvr>
                                        <p:cTn id="9" dur="1" fill="hold">
                                          <p:stCondLst>
                                            <p:cond delay="499"/>
                                          </p:stCondLst>
                                        </p:cTn>
                                        <p:tgtEl>
                                          <p:spTgt spid="8">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19F0C-DA54-AC11-F292-638F60EB6B82}"/>
              </a:ext>
            </a:extLst>
          </p:cNvPr>
          <p:cNvSpPr>
            <a:spLocks noGrp="1"/>
          </p:cNvSpPr>
          <p:nvPr>
            <p:ph type="title"/>
          </p:nvPr>
        </p:nvSpPr>
        <p:spPr/>
        <p:txBody>
          <a:bodyPr>
            <a:normAutofit/>
          </a:bodyPr>
          <a:lstStyle/>
          <a:p>
            <a:r>
              <a:rPr lang="en-US" sz="4400" dirty="0"/>
              <a:t>Noise  pollution</a:t>
            </a:r>
          </a:p>
        </p:txBody>
      </p:sp>
      <p:sp>
        <p:nvSpPr>
          <p:cNvPr id="3" name="Content Placeholder 2">
            <a:extLst>
              <a:ext uri="{FF2B5EF4-FFF2-40B4-BE49-F238E27FC236}">
                <a16:creationId xmlns:a16="http://schemas.microsoft.com/office/drawing/2014/main" id="{0B20D0A4-3B39-C767-E9D8-834F3AB5ACB0}"/>
              </a:ext>
            </a:extLst>
          </p:cNvPr>
          <p:cNvSpPr>
            <a:spLocks noGrp="1"/>
          </p:cNvSpPr>
          <p:nvPr>
            <p:ph idx="1"/>
          </p:nvPr>
        </p:nvSpPr>
        <p:spPr>
          <a:xfrm>
            <a:off x="5486399" y="2096064"/>
            <a:ext cx="5781157" cy="3695136"/>
          </a:xfrm>
        </p:spPr>
        <p:txBody>
          <a:bodyPr>
            <a:normAutofit lnSpcReduction="10000"/>
          </a:bodyPr>
          <a:lstStyle/>
          <a:p>
            <a:pPr algn="l" fontAlgn="t">
              <a:buFont typeface="Arial" panose="020B0604020202020204" pitchFamily="34" charset="0"/>
              <a:buChar char="•"/>
            </a:pPr>
            <a:r>
              <a:rPr lang="en-US" b="0" i="0" dirty="0">
                <a:solidFill>
                  <a:srgbClr val="4D5156"/>
                </a:solidFill>
                <a:effectLst/>
                <a:latin typeface="Roboto" panose="02000000000000000000" pitchFamily="2" charset="0"/>
              </a:rPr>
              <a:t>noise pollution, unwanted or excessive sound that can have deleterious effects on human health, wildlife, and environmental quality. Noise pollution is commonly generated inside many industrial facilities and some other workplaces, but it also comes from highway, railway, and airplane traffic and from outdoor construction activities.</a:t>
            </a:r>
          </a:p>
          <a:p>
            <a:br>
              <a:rPr lang="en-US" dirty="0"/>
            </a:br>
            <a:endParaRPr lang="en-US" dirty="0"/>
          </a:p>
        </p:txBody>
      </p:sp>
      <p:pic>
        <p:nvPicPr>
          <p:cNvPr id="3074" name="Picture 2">
            <a:extLst>
              <a:ext uri="{FF2B5EF4-FFF2-40B4-BE49-F238E27FC236}">
                <a16:creationId xmlns:a16="http://schemas.microsoft.com/office/drawing/2014/main" id="{8161F520-216D-8A86-AF07-436421F5C1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4444" y="1935921"/>
            <a:ext cx="4228469" cy="3701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5776080"/>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3">
                                            <p:txEl>
                                              <p:pRg st="0" end="0"/>
                                            </p:txEl>
                                          </p:spTgt>
                                        </p:tgtEl>
                                        <p:attrNameLst>
                                          <p:attrName>style.color</p:attrName>
                                        </p:attrNameLst>
                                      </p:cBhvr>
                                      <p:to>
                                        <a:schemeClr val="accent2"/>
                                      </p:to>
                                    </p:animClr>
                                    <p:animClr clrSpc="rgb" dir="cw">
                                      <p:cBhvr>
                                        <p:cTn id="7" dur="500" fill="hold"/>
                                        <p:tgtEl>
                                          <p:spTgt spid="3">
                                            <p:txEl>
                                              <p:pRg st="0" end="0"/>
                                            </p:txEl>
                                          </p:spTgt>
                                        </p:tgtEl>
                                        <p:attrNameLst>
                                          <p:attrName>fillcolor</p:attrName>
                                        </p:attrNameLst>
                                      </p:cBhvr>
                                      <p:to>
                                        <a:schemeClr val="accent2"/>
                                      </p:to>
                                    </p:animClr>
                                    <p:set>
                                      <p:cBhvr>
                                        <p:cTn id="8" dur="500" fill="hold"/>
                                        <p:tgtEl>
                                          <p:spTgt spid="3">
                                            <p:txEl>
                                              <p:pRg st="0" end="0"/>
                                            </p:txEl>
                                          </p:spTgt>
                                        </p:tgtEl>
                                        <p:attrNameLst>
                                          <p:attrName>fill.type</p:attrName>
                                        </p:attrNameLst>
                                      </p:cBhvr>
                                      <p:to>
                                        <p:strVal val="solid"/>
                                      </p:to>
                                    </p:set>
                                    <p:set>
                                      <p:cBhvr>
                                        <p:cTn id="9" dur="500" fill="hold"/>
                                        <p:tgtEl>
                                          <p:spTgt spid="3">
                                            <p:txEl>
                                              <p:pRg st="0" end="0"/>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9" presetClass="emph" presetSubtype="0" fill="hold" grpId="0" nodeType="clickEffect">
                                  <p:stCondLst>
                                    <p:cond delay="0"/>
                                  </p:stCondLst>
                                  <p:childTnLst>
                                    <p:animClr clrSpc="rgb" dir="cw">
                                      <p:cBhvr override="childStyle">
                                        <p:cTn id="13" dur="500" fill="hold"/>
                                        <p:tgtEl>
                                          <p:spTgt spid="3">
                                            <p:txEl>
                                              <p:pRg st="1" end="1"/>
                                            </p:txEl>
                                          </p:spTgt>
                                        </p:tgtEl>
                                        <p:attrNameLst>
                                          <p:attrName>style.color</p:attrName>
                                        </p:attrNameLst>
                                      </p:cBhvr>
                                      <p:to>
                                        <a:schemeClr val="accent2"/>
                                      </p:to>
                                    </p:animClr>
                                    <p:animClr clrSpc="rgb" dir="cw">
                                      <p:cBhvr>
                                        <p:cTn id="14" dur="500" fill="hold"/>
                                        <p:tgtEl>
                                          <p:spTgt spid="3">
                                            <p:txEl>
                                              <p:pRg st="1" end="1"/>
                                            </p:txEl>
                                          </p:spTgt>
                                        </p:tgtEl>
                                        <p:attrNameLst>
                                          <p:attrName>fillcolor</p:attrName>
                                        </p:attrNameLst>
                                      </p:cBhvr>
                                      <p:to>
                                        <a:schemeClr val="accent2"/>
                                      </p:to>
                                    </p:animClr>
                                    <p:set>
                                      <p:cBhvr>
                                        <p:cTn id="15" dur="500" fill="hold"/>
                                        <p:tgtEl>
                                          <p:spTgt spid="3">
                                            <p:txEl>
                                              <p:pRg st="1" end="1"/>
                                            </p:txEl>
                                          </p:spTgt>
                                        </p:tgtEl>
                                        <p:attrNameLst>
                                          <p:attrName>fill.type</p:attrName>
                                        </p:attrNameLst>
                                      </p:cBhvr>
                                      <p:to>
                                        <p:strVal val="solid"/>
                                      </p:to>
                                    </p:set>
                                    <p:set>
                                      <p:cBhvr>
                                        <p:cTn id="16" dur="500" fill="hold"/>
                                        <p:tgtEl>
                                          <p:spTgt spid="3">
                                            <p:txEl>
                                              <p:pRg st="1" end="1"/>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C12C0-8A2F-0BD5-4941-AB4E6B010400}"/>
              </a:ext>
            </a:extLst>
          </p:cNvPr>
          <p:cNvSpPr>
            <a:spLocks noGrp="1"/>
          </p:cNvSpPr>
          <p:nvPr>
            <p:ph type="title"/>
          </p:nvPr>
        </p:nvSpPr>
        <p:spPr/>
        <p:txBody>
          <a:bodyPr>
            <a:normAutofit/>
          </a:bodyPr>
          <a:lstStyle/>
          <a:p>
            <a:r>
              <a:rPr lang="en-US" sz="5400" dirty="0">
                <a:solidFill>
                  <a:srgbClr val="C00000"/>
                </a:solidFill>
              </a:rPr>
              <a:t>Water pollution </a:t>
            </a:r>
          </a:p>
        </p:txBody>
      </p:sp>
      <p:sp>
        <p:nvSpPr>
          <p:cNvPr id="3" name="Content Placeholder 2">
            <a:extLst>
              <a:ext uri="{FF2B5EF4-FFF2-40B4-BE49-F238E27FC236}">
                <a16:creationId xmlns:a16="http://schemas.microsoft.com/office/drawing/2014/main" id="{84A5F3EC-63BB-12D0-9BDB-738E9A80B55B}"/>
              </a:ext>
            </a:extLst>
          </p:cNvPr>
          <p:cNvSpPr>
            <a:spLocks noGrp="1"/>
          </p:cNvSpPr>
          <p:nvPr>
            <p:ph idx="1"/>
          </p:nvPr>
        </p:nvSpPr>
        <p:spPr>
          <a:xfrm>
            <a:off x="4625787" y="2096064"/>
            <a:ext cx="6641769" cy="4509132"/>
          </a:xfrm>
        </p:spPr>
        <p:txBody>
          <a:bodyPr>
            <a:noAutofit/>
          </a:bodyPr>
          <a:lstStyle/>
          <a:p>
            <a:pPr algn="l" fontAlgn="t">
              <a:buFont typeface="Arial" panose="020B0604020202020204" pitchFamily="34" charset="0"/>
              <a:buChar char="•"/>
            </a:pPr>
            <a:r>
              <a:rPr lang="en-US" sz="2400" b="0" i="0" dirty="0">
                <a:solidFill>
                  <a:srgbClr val="4D5156"/>
                </a:solidFill>
                <a:effectLst/>
                <a:latin typeface="Roboto" panose="02000000000000000000" pitchFamily="2" charset="0"/>
              </a:rPr>
              <a:t>( See also wastewater treatment .) Water pollution is the release of substances (such as chemicals or microorganisms) or energy (in the form of radioactivity or heat) into surface and subsurface waters to the point that the substances interfere with beneficial use of the water or with the natural functioning of ecosystems.</a:t>
            </a:r>
          </a:p>
          <a:p>
            <a:br>
              <a:rPr lang="en-US" sz="2800" dirty="0"/>
            </a:br>
            <a:endParaRPr lang="en-US" sz="2800" dirty="0"/>
          </a:p>
        </p:txBody>
      </p:sp>
      <p:pic>
        <p:nvPicPr>
          <p:cNvPr id="4098" name="Picture 2">
            <a:extLst>
              <a:ext uri="{FF2B5EF4-FFF2-40B4-BE49-F238E27FC236}">
                <a16:creationId xmlns:a16="http://schemas.microsoft.com/office/drawing/2014/main" id="{4BCDD5BF-F45E-F868-1882-60918585D8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094" y="1796528"/>
            <a:ext cx="4289724" cy="4238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667641"/>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4" presetClass="exit" presetSubtype="10" fill="hold" grpId="0" nodeType="clickEffect">
                                  <p:stCondLst>
                                    <p:cond delay="0"/>
                                  </p:stCondLst>
                                  <p:childTnLst>
                                    <p:animEffect transition="out" filter="randombar(horizontal)">
                                      <p:cBhvr>
                                        <p:cTn id="11" dur="500"/>
                                        <p:tgtEl>
                                          <p:spTgt spid="3">
                                            <p:txEl>
                                              <p:pRg st="1" end="1"/>
                                            </p:txEl>
                                          </p:spTgt>
                                        </p:tgtEl>
                                      </p:cBhvr>
                                    </p:animEffect>
                                    <p:set>
                                      <p:cBhvr>
                                        <p:cTn id="12" dur="1" fill="hold">
                                          <p:stCondLst>
                                            <p:cond delay="499"/>
                                          </p:stCondLst>
                                        </p:cTn>
                                        <p:tgtEl>
                                          <p:spTgt spid="3">
                                            <p:txEl>
                                              <p:pRg st="1" end="1"/>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D0D6330-C89E-9CE6-6FE4-12A496E44C3B}"/>
              </a:ext>
            </a:extLst>
          </p:cNvPr>
          <p:cNvSpPr>
            <a:spLocks noGrp="1"/>
          </p:cNvSpPr>
          <p:nvPr>
            <p:ph type="title"/>
          </p:nvPr>
        </p:nvSpPr>
        <p:spPr>
          <a:xfrm>
            <a:off x="-7088317" y="-1008615"/>
            <a:ext cx="22024242" cy="6451984"/>
          </a:xfrm>
        </p:spPr>
        <p:txBody>
          <a:bodyPr>
            <a:normAutofit/>
          </a:bodyPr>
          <a:lstStyle/>
          <a:p>
            <a:r>
              <a:rPr lang="en-US" sz="12000" b="1" dirty="0">
                <a:solidFill>
                  <a:srgbClr val="FF0000"/>
                </a:solidFill>
                <a:effectLst>
                  <a:outerShdw blurRad="38100" dist="38100" dir="2700000" algn="tl">
                    <a:srgbClr val="000000">
                      <a:alpha val="43137"/>
                    </a:srgbClr>
                  </a:outerShdw>
                </a:effectLst>
              </a:rPr>
              <a:t>Thank you</a:t>
            </a:r>
          </a:p>
        </p:txBody>
      </p:sp>
      <p:pic>
        <p:nvPicPr>
          <p:cNvPr id="4098" name="Picture 2">
            <a:extLst>
              <a:ext uri="{FF2B5EF4-FFF2-40B4-BE49-F238E27FC236}">
                <a16:creationId xmlns:a16="http://schemas.microsoft.com/office/drawing/2014/main" id="{CB9C15F3-48A9-F70C-97E9-E6AFE865E5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507" y="198303"/>
            <a:ext cx="11149070" cy="60482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8732189"/>
      </p:ext>
    </p:extLst>
  </p:cSld>
  <p:clrMapOvr>
    <a:masterClrMapping/>
  </p:clrMapOvr>
  <mc:AlternateContent xmlns:mc="http://schemas.openxmlformats.org/markup-compatibility/2006" xmlns:p14="http://schemas.microsoft.com/office/powerpoint/2010/main">
    <mc:Choice Requires="p14">
      <p:transition spd="slow" advTm="20">
        <p14:flash/>
      </p:transition>
    </mc:Choice>
    <mc:Fallback xmlns="">
      <p:transition spd="slow" advTm="20">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natur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ndara">
      <a:maj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ture" id="{311AE396-3EB1-4179-889E-1E56F2644A45}" vid="{FEA28ABF-0DD5-487C-A5E7-9E70F3F97882}"/>
    </a:ext>
  </a:extLst>
</a:theme>
</file>

<file path=ppt/theme/theme3.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4.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HEAVEN IN INDIA</Template>
  <TotalTime>81</TotalTime>
  <Words>337</Words>
  <Application>Microsoft Office PowerPoint</Application>
  <PresentationFormat>Widescreen</PresentationFormat>
  <Paragraphs>17</Paragraphs>
  <Slides>8</Slides>
  <Notes>0</Notes>
  <HiddenSlides>0</HiddenSlides>
  <MMClips>0</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8</vt:i4>
      </vt:variant>
    </vt:vector>
  </HeadingPairs>
  <TitlesOfParts>
    <vt:vector size="22" baseType="lpstr">
      <vt:lpstr>MingLiU_HKSCS-ExtB</vt:lpstr>
      <vt:lpstr>Algerian</vt:lpstr>
      <vt:lpstr>Arial</vt:lpstr>
      <vt:lpstr>Bookman Old Style</vt:lpstr>
      <vt:lpstr>Candara</vt:lpstr>
      <vt:lpstr>Gill Sans MT</vt:lpstr>
      <vt:lpstr>Mongolian Baiti</vt:lpstr>
      <vt:lpstr>Roboto</vt:lpstr>
      <vt:lpstr>Rockwell</vt:lpstr>
      <vt:lpstr>Tw Cen MT</vt:lpstr>
      <vt:lpstr>Damask</vt:lpstr>
      <vt:lpstr>nature</vt:lpstr>
      <vt:lpstr>Droplet</vt:lpstr>
      <vt:lpstr>Gallery</vt:lpstr>
      <vt:lpstr> what is pollution </vt:lpstr>
      <vt:lpstr>Types of pollution</vt:lpstr>
      <vt:lpstr>      Air pollution </vt:lpstr>
      <vt:lpstr>               Land pollution      </vt:lpstr>
      <vt:lpstr>    light pollution                      light pollution    </vt:lpstr>
      <vt:lpstr>Noise  pollution</vt:lpstr>
      <vt:lpstr>Water pollution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pollution</dc:title>
  <dc:creator>vampair07@outlook.com</dc:creator>
  <cp:lastModifiedBy>vampair07@outlook.com</cp:lastModifiedBy>
  <cp:revision>2</cp:revision>
  <dcterms:created xsi:type="dcterms:W3CDTF">2024-05-20T11:09:50Z</dcterms:created>
  <dcterms:modified xsi:type="dcterms:W3CDTF">2024-05-23T06:11:33Z</dcterms:modified>
</cp:coreProperties>
</file>

<file path=docProps/thumbnail.jpeg>
</file>